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7" r:id="rId2"/>
    <p:sldId id="416" r:id="rId3"/>
    <p:sldId id="451" r:id="rId4"/>
    <p:sldId id="454" r:id="rId5"/>
    <p:sldId id="445" r:id="rId6"/>
    <p:sldId id="449" r:id="rId7"/>
    <p:sldId id="450" r:id="rId8"/>
    <p:sldId id="453" r:id="rId9"/>
    <p:sldId id="462" r:id="rId10"/>
    <p:sldId id="345" r:id="rId11"/>
    <p:sldId id="452" r:id="rId12"/>
    <p:sldId id="448" r:id="rId13"/>
  </p:sldIdLst>
  <p:sldSz cx="9144000" cy="6858000" type="screen4x3"/>
  <p:notesSz cx="7010400" cy="9236075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A84C"/>
    <a:srgbClr val="EAB200"/>
    <a:srgbClr val="9E7800"/>
    <a:srgbClr val="99FF99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1" autoAdjust="0"/>
    <p:restoredTop sz="99645" autoAdjust="0"/>
  </p:normalViewPr>
  <p:slideViewPr>
    <p:cSldViewPr>
      <p:cViewPr varScale="1">
        <p:scale>
          <a:sx n="86" d="100"/>
          <a:sy n="86" d="100"/>
        </p:scale>
        <p:origin x="14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98C8332-174E-458B-A2DC-3555F352E747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BB46F53-823D-4FD0-9313-64760308F7D2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4755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7218790-BDF3-4165-9BEA-4DB7065B8614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6C6D117-AAF8-4A7D-B09E-221CB3CF912C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002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21A3-1891-4270-A8B9-74D148FC823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0535308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C1D6-8E2C-4F58-AD75-28EC189D03E8}" type="datetimeFigureOut">
              <a:rPr lang="es-HN" smtClean="0"/>
              <a:pPr/>
              <a:t>8/11/2022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C485-4B54-4EC0-83C0-A0729B72F6F2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midence@fundacioncreho.org.hn" TargetMode="External"/><Relationship Id="rId2" Type="http://schemas.openxmlformats.org/officeDocument/2006/relationships/hyperlink" Target="mailto:info@fundacioncreho.org.h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hyperlink" Target="http://www.fundacioncreho.org.hn/" TargetMode="External"/><Relationship Id="rId4" Type="http://schemas.openxmlformats.org/officeDocument/2006/relationships/hyperlink" Target="mailto:vlagos@fundacioncrehoorg.h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PORTILLO\AppData\Local\Microsoft\Windows\Temporary Internet Files\Content.Outlook\2JOXT0ZQ\Carpeta_Tiro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39296" r="-258" b="84"/>
          <a:stretch/>
        </p:blipFill>
        <p:spPr bwMode="auto">
          <a:xfrm>
            <a:off x="-24706" y="51420"/>
            <a:ext cx="9145016" cy="68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04856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HN" sz="3600" dirty="0">
                <a:solidFill>
                  <a:schemeClr val="bg1"/>
                </a:solidFill>
              </a:rPr>
              <a:t>Fundación CREHO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97898" y="2250450"/>
            <a:ext cx="425129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HN" sz="2800" b="1" dirty="0">
                <a:solidFill>
                  <a:schemeClr val="bg1"/>
                </a:solidFill>
              </a:rPr>
              <a:t>¡¡Tu futuro comienza aquí!!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115616" y="5589240"/>
            <a:ext cx="7128792" cy="0"/>
          </a:xfrm>
          <a:prstGeom prst="line">
            <a:avLst/>
          </a:prstGeom>
          <a:ln w="38100">
            <a:solidFill>
              <a:srgbClr val="00A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MPORTILLO\Desktop\Kiva\Lesly Maradia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1429"/>
            <a:ext cx="1872208" cy="234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PORTILLO\Desktop\Kiva\Lidia San Martin Chinchil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98" y="4400503"/>
            <a:ext cx="1679373" cy="2251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PORTILLO\Desktop\Kiva\Fabian Alexis Ramírez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-4462" r="12915" b="-7880"/>
          <a:stretch/>
        </p:blipFill>
        <p:spPr bwMode="auto">
          <a:xfrm>
            <a:off x="4465547" y="4361676"/>
            <a:ext cx="2183643" cy="2431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PORTILLO\Desktop\Kiva\Esy Herrer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5" t="-6209" r="6025" b="19259"/>
          <a:stretch/>
        </p:blipFill>
        <p:spPr bwMode="auto">
          <a:xfrm>
            <a:off x="7020272" y="4089979"/>
            <a:ext cx="1812087" cy="2652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6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2" descr="C:\Users\MPORTILLO\AppData\Local\Microsoft\Windows\Temporary Internet Files\Content.Outlook\2JOXT0ZQ\Carpeta_Ti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39296" r="-258" b="84"/>
          <a:stretch/>
        </p:blipFill>
        <p:spPr bwMode="auto">
          <a:xfrm>
            <a:off x="-47017" y="24036"/>
            <a:ext cx="9145016" cy="68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97234" y="3140968"/>
            <a:ext cx="7056784" cy="1077218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HN" sz="3200" dirty="0">
                <a:solidFill>
                  <a:schemeClr val="bg1"/>
                </a:solidFill>
              </a:rPr>
              <a:t>Estadísticas de Cartera</a:t>
            </a:r>
          </a:p>
          <a:p>
            <a:pPr algn="ctr"/>
            <a:r>
              <a:rPr lang="es-HN" sz="3200" dirty="0">
                <a:solidFill>
                  <a:schemeClr val="bg1"/>
                </a:solidFill>
              </a:rPr>
              <a:t>Al 31 de enero del 2014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8" t="20637" r="13830" b="12957"/>
          <a:stretch/>
        </p:blipFill>
        <p:spPr bwMode="auto">
          <a:xfrm>
            <a:off x="371858" y="344674"/>
            <a:ext cx="830726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6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2108" y="1877337"/>
            <a:ext cx="796634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4800" b="1" dirty="0">
                <a:latin typeface="Papyrus" pitchFamily="66" charset="0"/>
              </a:rPr>
              <a:t>Contactos:</a:t>
            </a:r>
          </a:p>
          <a:p>
            <a:pPr algn="ctr"/>
            <a:endParaRPr lang="es-HN" sz="1000" b="1" dirty="0">
              <a:latin typeface="Calibri Light" panose="020F030202020403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HN" sz="2800" b="1" dirty="0">
                <a:latin typeface="Calibri Light" panose="020F0302020204030204" pitchFamily="34" charset="0"/>
              </a:rPr>
              <a:t>Información: </a:t>
            </a:r>
            <a:r>
              <a:rPr lang="es-HN" sz="2800" b="1" dirty="0">
                <a:latin typeface="Calibri Light" panose="020F0302020204030204" pitchFamily="34" charset="0"/>
                <a:hlinkClick r:id="rId2"/>
              </a:rPr>
              <a:t>info@fundacioncreho.org.hn</a:t>
            </a:r>
            <a:r>
              <a:rPr lang="es-HN" sz="2800" b="1" dirty="0">
                <a:latin typeface="Calibri Light" panose="020F03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HN" sz="2800" b="1" dirty="0">
                <a:latin typeface="Calibri Light" panose="020F0302020204030204" pitchFamily="34" charset="0"/>
              </a:rPr>
              <a:t>Isis Midence: </a:t>
            </a:r>
            <a:r>
              <a:rPr lang="es-HN" sz="2800" b="1" dirty="0">
                <a:latin typeface="Calibri Light" panose="020F0302020204030204" pitchFamily="34" charset="0"/>
                <a:hlinkClick r:id="rId3"/>
              </a:rPr>
              <a:t>imidence@fundacioncreho.org.hn</a:t>
            </a:r>
            <a:r>
              <a:rPr lang="es-HN" sz="2800" b="1" dirty="0">
                <a:latin typeface="Calibri Light" panose="020F03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HN" sz="2800" b="1" dirty="0">
                <a:latin typeface="Calibri Light" panose="020F0302020204030204" pitchFamily="34" charset="0"/>
              </a:rPr>
              <a:t>Verónica Lagos: </a:t>
            </a:r>
            <a:r>
              <a:rPr lang="es-HN" sz="2800" b="1" dirty="0">
                <a:latin typeface="Calibri Light" panose="020F0302020204030204" pitchFamily="34" charset="0"/>
                <a:hlinkClick r:id="rId4"/>
              </a:rPr>
              <a:t>vlagos@fundacioncreho.org.hn</a:t>
            </a:r>
            <a:r>
              <a:rPr lang="es-HN" sz="2800" b="1" dirty="0">
                <a:latin typeface="Calibri Light" panose="020F0302020204030204" pitchFamily="34" charset="0"/>
              </a:rPr>
              <a:t> </a:t>
            </a:r>
          </a:p>
          <a:p>
            <a:pPr marL="628650" lvl="1" indent="-17145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es-HN" sz="1000" b="1" dirty="0">
              <a:latin typeface="Calibri Light" panose="020F0302020204030204" pitchFamily="34" charset="0"/>
            </a:endParaRPr>
          </a:p>
          <a:p>
            <a:pPr algn="ctr"/>
            <a:r>
              <a:rPr lang="es-HN" sz="3200" b="1" dirty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s-HN" sz="2800" b="1" dirty="0">
                <a:latin typeface="Calibri Light" panose="020F0302020204030204" pitchFamily="34" charset="0"/>
              </a:rPr>
              <a:t>Tel: 8849-6539/  </a:t>
            </a:r>
            <a:r>
              <a:rPr lang="es-HN" sz="2800" dirty="0"/>
              <a:t>9587-5893/ </a:t>
            </a:r>
            <a:r>
              <a:rPr lang="es-HN" sz="2800" b="1" dirty="0">
                <a:latin typeface="Calibri Light" panose="020F0302020204030204" pitchFamily="34" charset="0"/>
              </a:rPr>
              <a:t>2271-0086</a:t>
            </a:r>
          </a:p>
          <a:p>
            <a:pPr algn="ctr"/>
            <a:r>
              <a:rPr lang="es-HN" sz="2800" b="1" dirty="0">
                <a:latin typeface="Calibri Light" panose="020F0302020204030204" pitchFamily="34" charset="0"/>
                <a:hlinkClick r:id="rId5"/>
              </a:rPr>
              <a:t>www.fundacioncreho.org.hn</a:t>
            </a:r>
            <a:r>
              <a:rPr lang="es-HN" sz="2800" b="1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5" b="19787"/>
          <a:stretch/>
        </p:blipFill>
        <p:spPr bwMode="auto">
          <a:xfrm>
            <a:off x="1823704" y="260648"/>
            <a:ext cx="555115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6DECC9D-9573-418C-B5FD-9A4BEDE3752E}"/>
              </a:ext>
            </a:extLst>
          </p:cNvPr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0360041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PORTILLO\AppData\Local\Microsoft\Windows\Temporary Internet Files\Content.Outlook\2JOXT0ZQ\Carpeta_Tiro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39296" r="-258" b="84"/>
          <a:stretch/>
        </p:blipFill>
        <p:spPr bwMode="auto">
          <a:xfrm>
            <a:off x="-24706" y="-27384"/>
            <a:ext cx="9145016" cy="68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374" y="1772816"/>
            <a:ext cx="7704856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s-HN" sz="3600" dirty="0">
                <a:solidFill>
                  <a:schemeClr val="bg1"/>
                </a:solidFill>
              </a:rPr>
              <a:t>Fundación CREHO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32597" y="3368796"/>
            <a:ext cx="425129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HN" sz="2800" b="1" dirty="0">
                <a:solidFill>
                  <a:schemeClr val="bg1"/>
                </a:solidFill>
              </a:rPr>
              <a:t>¡¡Tu futuro comienza aquí!!</a:t>
            </a:r>
          </a:p>
        </p:txBody>
      </p:sp>
      <p:pic>
        <p:nvPicPr>
          <p:cNvPr id="12" name="Picture 2" descr="C:\Users\ksuazo.FCOVELO.000\Desktop\CREHO\MARKETING\MKT 2018\expobecas\IMG_8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2467942" cy="164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4" descr="C:\Users\ksuazo.FCOVELO.000\Desktop\CREHO\MARKETING\MKT 2017\Fotografia de clientes\1614312_1087317464630041_254457734662105688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503570" cy="1663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3" descr="C:\Users\ksuazo.FCOVELO.000\Desktop\CREHO\MARKETING\MKT 2017\Fotografia de clientes\11225183_1091042387590882_324527827318649084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2216377" cy="1662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4" descr="C:\Users\ksuazo.FCOVELO.000\Desktop\CREHO\MARKETING\MKT 2018\expobecas\IMG_8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3" y="5085184"/>
            <a:ext cx="2461318" cy="1640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07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60" cy="4337"/>
          </a:xfrm>
        </p:grpSpPr>
        <p:pic>
          <p:nvPicPr>
            <p:cNvPr id="5" name="Picture 46" descr="CREHO-3-lic-word"/>
            <p:cNvPicPr>
              <a:picLocks noChangeAspect="1" noChangeArrowheads="1"/>
            </p:cNvPicPr>
            <p:nvPr/>
          </p:nvPicPr>
          <p:blipFill>
            <a:blip r:embed="rId2">
              <a:lum bright="88000" contrast="-70000"/>
            </a:blip>
            <a:srcRect l="29713" t="2328" b="47139"/>
            <a:stretch>
              <a:fillRect/>
            </a:stretch>
          </p:blipFill>
          <p:spPr bwMode="auto">
            <a:xfrm>
              <a:off x="0" y="-17"/>
              <a:ext cx="3190" cy="432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9DD3D7"/>
              </a:outerShdw>
            </a:effectLst>
          </p:spPr>
        </p:pic>
        <p:pic>
          <p:nvPicPr>
            <p:cNvPr id="4104" name="Picture 47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r="50000" b="6721"/>
            <a:stretch>
              <a:fillRect/>
            </a:stretch>
          </p:blipFill>
          <p:spPr bwMode="auto">
            <a:xfrm>
              <a:off x="4894" y="3430"/>
              <a:ext cx="86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48" descr="Logo Final de CREHO"/>
            <p:cNvPicPr>
              <a:picLocks noChangeAspect="1" noChangeArrowheads="1"/>
            </p:cNvPicPr>
            <p:nvPr/>
          </p:nvPicPr>
          <p:blipFill>
            <a:blip r:embed="rId4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0" t="76581" r="16232" b="6721"/>
            <a:stretch>
              <a:fillRect/>
            </a:stretch>
          </p:blipFill>
          <p:spPr bwMode="auto">
            <a:xfrm>
              <a:off x="2426" y="3180"/>
              <a:ext cx="2631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49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b="6721"/>
            <a:stretch>
              <a:fillRect/>
            </a:stretch>
          </p:blipFill>
          <p:spPr bwMode="auto">
            <a:xfrm>
              <a:off x="2872" y="1797"/>
              <a:ext cx="17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50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" t="76581" r="10970" b="6721"/>
            <a:stretch>
              <a:fillRect/>
            </a:stretch>
          </p:blipFill>
          <p:spPr bwMode="auto">
            <a:xfrm>
              <a:off x="2472" y="2523"/>
              <a:ext cx="140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1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8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r="14896" b="6721"/>
            <a:stretch>
              <a:fillRect/>
            </a:stretch>
          </p:blipFill>
          <p:spPr bwMode="auto">
            <a:xfrm>
              <a:off x="3470" y="0"/>
              <a:ext cx="147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 txBox="1">
            <a:spLocks/>
          </p:cNvSpPr>
          <p:nvPr/>
        </p:nvSpPr>
        <p:spPr>
          <a:xfrm>
            <a:off x="685801" y="1614489"/>
            <a:ext cx="7286625" cy="16716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sz="2400" kern="0" dirty="0">
                <a:latin typeface="Calibri" pitchFamily="34" charset="0"/>
                <a:ea typeface="+mj-ea"/>
                <a:cs typeface="+mj-cs"/>
              </a:rPr>
              <a:t>Somos una fundación dedicada a ofrecer productos y servicios crediticios ágiles, eficientes y flexibles para la juventud hondureña que les permita realizar estudios técnicos y/o superiores.</a:t>
            </a:r>
            <a:br>
              <a:rPr lang="es-HN" sz="2400" kern="0" dirty="0">
                <a:latin typeface="Calibri" pitchFamily="34" charset="0"/>
                <a:ea typeface="+mj-ea"/>
                <a:cs typeface="+mj-cs"/>
              </a:rPr>
            </a:br>
            <a:r>
              <a:rPr lang="es-HN" sz="2400" kern="0" dirty="0"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44540" y="4686301"/>
            <a:ext cx="7286625" cy="210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latin typeface="Calibri" pitchFamily="34" charset="0"/>
            </a:endParaRPr>
          </a:p>
          <a:p>
            <a:pPr algn="ctr">
              <a:defRPr/>
            </a:pPr>
            <a:r>
              <a:rPr lang="es-ES" sz="2400" dirty="0">
                <a:latin typeface="Calibri" pitchFamily="34" charset="0"/>
                <a:ea typeface="+mj-ea"/>
                <a:cs typeface="+mj-cs"/>
              </a:rPr>
              <a:t>Ser la institución líder en brindar soluciones de crédito educativo, contribuyendo al desarrollo económico de Honduras.</a:t>
            </a:r>
            <a:br>
              <a:rPr lang="es-HN" sz="2400" dirty="0">
                <a:latin typeface="Calibri" pitchFamily="34" charset="0"/>
                <a:ea typeface="+mj-ea"/>
                <a:cs typeface="+mj-cs"/>
              </a:rPr>
            </a:br>
            <a:r>
              <a:rPr lang="es-HN" sz="2400" dirty="0"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8" name="Text Box 72"/>
          <p:cNvSpPr txBox="1">
            <a:spLocks noChangeArrowheads="1"/>
          </p:cNvSpPr>
          <p:nvPr/>
        </p:nvSpPr>
        <p:spPr bwMode="auto">
          <a:xfrm>
            <a:off x="500064" y="411163"/>
            <a:ext cx="3571875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HN" sz="8800" b="1" dirty="0">
                <a:latin typeface="Vivaldi" pitchFamily="66" charset="0"/>
              </a:rPr>
              <a:t>M</a:t>
            </a:r>
            <a:r>
              <a:rPr lang="es-HN" sz="3600" b="1" dirty="0">
                <a:latin typeface="Arial Narrow" pitchFamily="34" charset="0"/>
              </a:rPr>
              <a:t>isión </a:t>
            </a:r>
            <a:endParaRPr lang="es-ES" sz="3600" b="1" dirty="0">
              <a:latin typeface="Arial Narrow" pitchFamily="34" charset="0"/>
            </a:endParaRP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601664" y="3501008"/>
            <a:ext cx="3571875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HN" sz="8800" b="1" dirty="0">
                <a:latin typeface="Vivaldi" pitchFamily="66" charset="0"/>
              </a:rPr>
              <a:t>V</a:t>
            </a:r>
            <a:r>
              <a:rPr lang="es-HN" sz="3600" b="1" dirty="0">
                <a:latin typeface="Arial Narrow" pitchFamily="34" charset="0"/>
              </a:rPr>
              <a:t>isión </a:t>
            </a:r>
            <a:endParaRPr lang="es-ES" sz="3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9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7"/>
            <a:chExt cx="5760" cy="4337"/>
          </a:xfrm>
        </p:grpSpPr>
        <p:pic>
          <p:nvPicPr>
            <p:cNvPr id="16409" name="Picture 25" descr="CREHO-3-lic-word"/>
            <p:cNvPicPr>
              <a:picLocks noChangeAspect="1" noChangeArrowheads="1"/>
            </p:cNvPicPr>
            <p:nvPr/>
          </p:nvPicPr>
          <p:blipFill>
            <a:blip r:embed="rId2">
              <a:lum bright="88000" contrast="-70000"/>
            </a:blip>
            <a:srcRect l="29713" t="2328" b="47139"/>
            <a:stretch>
              <a:fillRect/>
            </a:stretch>
          </p:blipFill>
          <p:spPr bwMode="auto">
            <a:xfrm>
              <a:off x="0" y="-17"/>
              <a:ext cx="3190" cy="432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9DD3D7"/>
              </a:outerShdw>
            </a:effectLst>
          </p:spPr>
        </p:pic>
        <p:pic>
          <p:nvPicPr>
            <p:cNvPr id="8201" name="Picture 26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r="50000" b="6721"/>
            <a:stretch>
              <a:fillRect/>
            </a:stretch>
          </p:blipFill>
          <p:spPr bwMode="auto">
            <a:xfrm>
              <a:off x="4894" y="3430"/>
              <a:ext cx="86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27" descr="Logo Final de CREHO"/>
            <p:cNvPicPr>
              <a:picLocks noChangeAspect="1" noChangeArrowheads="1"/>
            </p:cNvPicPr>
            <p:nvPr/>
          </p:nvPicPr>
          <p:blipFill>
            <a:blip r:embed="rId4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0" t="76581" r="16232" b="6721"/>
            <a:stretch>
              <a:fillRect/>
            </a:stretch>
          </p:blipFill>
          <p:spPr bwMode="auto">
            <a:xfrm>
              <a:off x="2426" y="3180"/>
              <a:ext cx="2631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28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b="6721"/>
            <a:stretch>
              <a:fillRect/>
            </a:stretch>
          </p:blipFill>
          <p:spPr bwMode="auto">
            <a:xfrm>
              <a:off x="2872" y="1797"/>
              <a:ext cx="17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9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2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" t="76581" r="10970" b="6721"/>
            <a:stretch>
              <a:fillRect/>
            </a:stretch>
          </p:blipFill>
          <p:spPr bwMode="auto">
            <a:xfrm>
              <a:off x="2472" y="2523"/>
              <a:ext cx="140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30" descr="Logo Final de CREHO"/>
            <p:cNvPicPr>
              <a:picLocks noChangeAspect="1" noChangeArrowheads="1"/>
            </p:cNvPicPr>
            <p:nvPr/>
          </p:nvPicPr>
          <p:blipFill>
            <a:blip r:embed="rId3">
              <a:lum bright="88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81" r="14896" b="6721"/>
            <a:stretch>
              <a:fillRect/>
            </a:stretch>
          </p:blipFill>
          <p:spPr bwMode="auto">
            <a:xfrm>
              <a:off x="3470" y="0"/>
              <a:ext cx="147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71488" y="600075"/>
            <a:ext cx="500062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HN" sz="3600" b="1" dirty="0">
                <a:solidFill>
                  <a:schemeClr val="tx1"/>
                </a:solidFill>
              </a:rPr>
              <a:t>Los Beneficiarios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196" name="14 Marcador de texto"/>
          <p:cNvSpPr>
            <a:spLocks noGrp="1"/>
          </p:cNvSpPr>
          <p:nvPr>
            <p:ph type="body" sz="half" idx="1"/>
          </p:nvPr>
        </p:nvSpPr>
        <p:spPr>
          <a:xfrm>
            <a:off x="539552" y="1518221"/>
            <a:ext cx="4257675" cy="248684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AutoNum type="arabicPeriod"/>
            </a:pPr>
            <a:r>
              <a:rPr lang="es-ES" altLang="es-HN" sz="2400" b="1" dirty="0">
                <a:latin typeface="Arial Narrow" pitchFamily="34" charset="0"/>
                <a:cs typeface="Arial" pitchFamily="34" charset="0"/>
              </a:rPr>
              <a:t>Jóvenes estudiantes</a:t>
            </a:r>
            <a:r>
              <a:rPr lang="es-ES" altLang="es-HN" sz="2400" dirty="0">
                <a:latin typeface="Arial Narrow" pitchFamily="34" charset="0"/>
                <a:cs typeface="Arial" pitchFamily="34" charset="0"/>
              </a:rPr>
              <a:t>. 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es-ES" altLang="es-HN" sz="2400" b="1" dirty="0">
                <a:latin typeface="Arial Narrow" pitchFamily="34" charset="0"/>
                <a:cs typeface="Arial" pitchFamily="34" charset="0"/>
              </a:rPr>
              <a:t>Micro y pequeños empresarios</a:t>
            </a:r>
            <a:r>
              <a:rPr lang="es-ES" altLang="es-HN" sz="2400" dirty="0">
                <a:latin typeface="Arial Narrow" pitchFamily="34" charset="0"/>
                <a:cs typeface="Arial" pitchFamily="34" charset="0"/>
              </a:rPr>
              <a:t>. </a:t>
            </a:r>
            <a:endParaRPr lang="es-HN" altLang="es-HN" sz="2400" dirty="0">
              <a:latin typeface="Arial Narrow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AutoNum type="arabicPeriod"/>
            </a:pPr>
            <a:r>
              <a:rPr lang="es-ES" altLang="es-HN" sz="2400" b="1" dirty="0">
                <a:latin typeface="Arial Narrow" pitchFamily="34" charset="0"/>
                <a:cs typeface="Arial" pitchFamily="34" charset="0"/>
              </a:rPr>
              <a:t>Jóvenes estudiantes trabajadores</a:t>
            </a:r>
            <a:r>
              <a:rPr lang="es-ES" altLang="es-HN" sz="2400" dirty="0">
                <a:latin typeface="Arial Narrow" pitchFamily="34" charset="0"/>
                <a:cs typeface="Arial" pitchFamily="34" charset="0"/>
              </a:rPr>
              <a:t>. 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es-ES" altLang="es-HN" sz="2400" b="1" dirty="0">
                <a:latin typeface="Arial Narrow" pitchFamily="34" charset="0"/>
                <a:cs typeface="Arial" pitchFamily="34" charset="0"/>
              </a:rPr>
              <a:t>Grupos </a:t>
            </a:r>
            <a:r>
              <a:rPr lang="es-MX" altLang="es-HN" sz="2400" b="1" dirty="0">
                <a:latin typeface="Arial Narrow" pitchFamily="34" charset="0"/>
                <a:cs typeface="Arial" pitchFamily="34" charset="0"/>
              </a:rPr>
              <a:t>Adultos trabajadores. </a:t>
            </a:r>
            <a:endParaRPr lang="es-HN" altLang="es-HN" sz="2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7" name="Picture 11" descr="JJLagos 016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4638"/>
            <a:ext cx="2303463" cy="172878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8" name="Picture 12" descr="P2090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85875"/>
            <a:ext cx="1944687" cy="14573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9" name="Picture 132" descr="Ing"/>
          <p:cNvPicPr>
            <a:picLocks noChangeAspect="1" noChangeArrowheads="1"/>
          </p:cNvPicPr>
          <p:nvPr/>
        </p:nvPicPr>
        <p:blipFill>
          <a:blip r:embed="rId7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18350" r="29308" b="2481"/>
          <a:stretch>
            <a:fillRect/>
          </a:stretch>
        </p:blipFill>
        <p:spPr bwMode="auto">
          <a:xfrm>
            <a:off x="6000750" y="4643438"/>
            <a:ext cx="1785938" cy="1857375"/>
          </a:xfrm>
          <a:prstGeom prst="rect">
            <a:avLst/>
          </a:prstGeom>
          <a:noFill/>
          <a:ln w="5715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05426" y="4371796"/>
            <a:ext cx="413274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HN" sz="3600" b="1" dirty="0">
                <a:solidFill>
                  <a:schemeClr val="tx1"/>
                </a:solidFill>
              </a:rPr>
              <a:t>¡Alcance nacional e internacional! 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98192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680199" y="1187230"/>
            <a:ext cx="3387747" cy="130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rgbClr val="00A84C"/>
              </a:buClr>
              <a:buFont typeface="Wingdings" pitchFamily="2" charset="2"/>
              <a:buChar char="ü"/>
              <a:defRPr/>
            </a:pPr>
            <a:r>
              <a:rPr lang="es-HN" sz="2400" b="1" dirty="0">
                <a:latin typeface="+mj-lt"/>
              </a:rPr>
              <a:t>Estudios por madurez.</a:t>
            </a:r>
          </a:p>
          <a:p>
            <a:pPr marL="800100" lvl="1" indent="-342900">
              <a:buClr>
                <a:srgbClr val="00A84C"/>
              </a:buClr>
              <a:buFont typeface="Wingdings" pitchFamily="2" charset="2"/>
              <a:buChar char="ü"/>
              <a:defRPr/>
            </a:pPr>
            <a:r>
              <a:rPr lang="es-HN" sz="2400" b="1" dirty="0">
                <a:latin typeface="+mj-lt"/>
              </a:rPr>
              <a:t>Técnico.</a:t>
            </a:r>
          </a:p>
          <a:p>
            <a:pPr marL="800100" lvl="1" indent="-342900">
              <a:buClr>
                <a:srgbClr val="00A84C"/>
              </a:buClr>
              <a:buFont typeface="Wingdings" pitchFamily="2" charset="2"/>
              <a:buChar char="ü"/>
              <a:defRPr/>
            </a:pPr>
            <a:r>
              <a:rPr lang="es-HN" sz="2400" b="1" dirty="0">
                <a:latin typeface="+mj-lt"/>
              </a:rPr>
              <a:t>Universitario.</a:t>
            </a:r>
          </a:p>
          <a:p>
            <a:pPr marL="800100" lvl="1" indent="-342900">
              <a:buClr>
                <a:srgbClr val="00A84C"/>
              </a:buClr>
              <a:buFont typeface="Wingdings" pitchFamily="2" charset="2"/>
              <a:buChar char="ü"/>
              <a:defRPr/>
            </a:pPr>
            <a:r>
              <a:rPr lang="es-HN" sz="2400" b="1" dirty="0">
                <a:latin typeface="+mj-lt"/>
              </a:rPr>
              <a:t>Maestría. </a:t>
            </a:r>
          </a:p>
        </p:txBody>
      </p:sp>
      <p:sp>
        <p:nvSpPr>
          <p:cNvPr id="5125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89481"/>
          </a:xfrm>
        </p:spPr>
        <p:txBody>
          <a:bodyPr>
            <a:noAutofit/>
          </a:bodyPr>
          <a:lstStyle/>
          <a:p>
            <a:r>
              <a:rPr lang="es-HN" altLang="es-HN" sz="4800" b="1" dirty="0">
                <a:solidFill>
                  <a:srgbClr val="008000"/>
                </a:solidFill>
                <a:latin typeface="+mn-lt"/>
              </a:rPr>
              <a:t>Nuestros Productos de crédito: </a:t>
            </a:r>
          </a:p>
        </p:txBody>
      </p:sp>
      <p:pic>
        <p:nvPicPr>
          <p:cNvPr id="10" name="Picture 2" descr="Diapositiva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r="22894" b="17081"/>
          <a:stretch/>
        </p:blipFill>
        <p:spPr bwMode="auto">
          <a:xfrm>
            <a:off x="395536" y="3742686"/>
            <a:ext cx="5481982" cy="31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33486" y="1174064"/>
            <a:ext cx="2854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A84C"/>
              </a:buClr>
              <a:buFont typeface="Wingdings" pitchFamily="2" charset="2"/>
              <a:buChar char="ü"/>
            </a:pPr>
            <a:r>
              <a:rPr lang="es-HN" sz="2400" b="1" dirty="0">
                <a:latin typeface="+mj-lt"/>
              </a:rPr>
              <a:t>Doctorados. </a:t>
            </a:r>
          </a:p>
          <a:p>
            <a:pPr marL="342900" indent="-342900">
              <a:buClr>
                <a:srgbClr val="00A84C"/>
              </a:buClr>
              <a:buFont typeface="Wingdings" pitchFamily="2" charset="2"/>
              <a:buChar char="ü"/>
            </a:pPr>
            <a:r>
              <a:rPr lang="es-HN" sz="2400" b="1" dirty="0">
                <a:latin typeface="+mj-lt"/>
              </a:rPr>
              <a:t>Cursos libres.</a:t>
            </a:r>
          </a:p>
          <a:p>
            <a:pPr marL="342900" indent="-342900">
              <a:buClr>
                <a:srgbClr val="00A84C"/>
              </a:buClr>
              <a:buFont typeface="Wingdings" pitchFamily="2" charset="2"/>
              <a:buChar char="ü"/>
            </a:pPr>
            <a:r>
              <a:rPr lang="es-HN" sz="2400" b="1" dirty="0">
                <a:latin typeface="+mj-lt"/>
              </a:rPr>
              <a:t>Compra de equipo.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95536" y="1958894"/>
            <a:ext cx="576064" cy="261743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5" name="4 CuadroTexto"/>
          <p:cNvSpPr txBox="1"/>
          <p:nvPr/>
        </p:nvSpPr>
        <p:spPr>
          <a:xfrm>
            <a:off x="1319395" y="3342575"/>
            <a:ext cx="106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2000" b="1" u="sng" dirty="0"/>
              <a:t>Rubros: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6"/>
          <a:stretch/>
        </p:blipFill>
        <p:spPr bwMode="auto">
          <a:xfrm>
            <a:off x="4859312" y="2732410"/>
            <a:ext cx="1728912" cy="16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D2656E-C58E-42E0-8578-D04311FA2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3530"/>
            <a:ext cx="6336704" cy="42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is Documentos\CREHO\Diseños Varios\2011\Volante maestría 2011 final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520280" cy="5760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4332817" y="1269379"/>
            <a:ext cx="327942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s-HN" sz="1600" b="1" kern="0" dirty="0"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s-HN" sz="2800" kern="0" dirty="0">
                <a:latin typeface="Arial Narrow" pitchFamily="34" charset="0"/>
              </a:rPr>
              <a:t>Administración de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s-HN" sz="2800" kern="0" dirty="0">
                <a:latin typeface="Arial Narrow" pitchFamily="34" charset="0"/>
              </a:rPr>
              <a:t>Fondos.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s-HN" sz="2800" kern="0" dirty="0"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s-HN" sz="2800" kern="0" dirty="0">
                <a:latin typeface="Arial Narrow" pitchFamily="34" charset="0"/>
              </a:rPr>
              <a:t>Becas -Préstamos</a:t>
            </a:r>
          </a:p>
        </p:txBody>
      </p:sp>
      <p:sp>
        <p:nvSpPr>
          <p:cNvPr id="5125" name="1 Título"/>
          <p:cNvSpPr>
            <a:spLocks noGrp="1"/>
          </p:cNvSpPr>
          <p:nvPr>
            <p:ph type="title"/>
          </p:nvPr>
        </p:nvSpPr>
        <p:spPr>
          <a:xfrm>
            <a:off x="3314913" y="366464"/>
            <a:ext cx="4572000" cy="652463"/>
          </a:xfrm>
        </p:spPr>
        <p:txBody>
          <a:bodyPr>
            <a:normAutofit fontScale="90000"/>
          </a:bodyPr>
          <a:lstStyle/>
          <a:p>
            <a:r>
              <a:rPr lang="es-HN" altLang="es-HN" sz="4000" b="1" u="sng" dirty="0">
                <a:latin typeface="Arial Narrow" pitchFamily="34" charset="0"/>
              </a:rPr>
              <a:t>Nuestros Programas: </a:t>
            </a:r>
          </a:p>
        </p:txBody>
      </p:sp>
      <p:sp>
        <p:nvSpPr>
          <p:cNvPr id="5127" name="12 CuadroTexto"/>
          <p:cNvSpPr txBox="1">
            <a:spLocks noChangeArrowheads="1"/>
          </p:cNvSpPr>
          <p:nvPr/>
        </p:nvSpPr>
        <p:spPr bwMode="auto">
          <a:xfrm>
            <a:off x="3467415" y="1282527"/>
            <a:ext cx="893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chitectur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chitectur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chitectur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chitectur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chitectur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9pPr>
          </a:lstStyle>
          <a:p>
            <a:pPr eaLnBrk="1" hangingPunct="1"/>
            <a:r>
              <a:rPr lang="es-HN" altLang="es-HN" sz="5400" dirty="0">
                <a:latin typeface="Broadway" pitchFamily="82" charset="0"/>
              </a:rPr>
              <a:t>2.</a:t>
            </a:r>
          </a:p>
        </p:txBody>
      </p:sp>
      <p:sp>
        <p:nvSpPr>
          <p:cNvPr id="5128" name="13 CuadroTexto"/>
          <p:cNvSpPr txBox="1">
            <a:spLocks noChangeArrowheads="1"/>
          </p:cNvSpPr>
          <p:nvPr/>
        </p:nvSpPr>
        <p:spPr bwMode="auto">
          <a:xfrm>
            <a:off x="3439055" y="2852936"/>
            <a:ext cx="893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chitecture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chitecture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chitecture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chitecture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chitectur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chitecture"/>
              </a:defRPr>
            </a:lvl9pPr>
          </a:lstStyle>
          <a:p>
            <a:pPr eaLnBrk="1" hangingPunct="1"/>
            <a:r>
              <a:rPr lang="es-HN" altLang="es-HN" sz="5400" dirty="0">
                <a:latin typeface="Broadway" pitchFamily="82" charset="0"/>
              </a:rPr>
              <a:t>3.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t="71250" r="44574" b="12146"/>
          <a:stretch/>
        </p:blipFill>
        <p:spPr bwMode="auto">
          <a:xfrm>
            <a:off x="3628644" y="4423345"/>
            <a:ext cx="4687772" cy="12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0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57B0A-0DDF-4C5D-B7A9-D088E4874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" y="432048"/>
            <a:ext cx="450912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0CD102-51B6-4DAE-A561-F75AF926B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84" y="432048"/>
            <a:ext cx="450912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7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s-H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s-HN"/>
          </a:p>
        </p:txBody>
      </p:sp>
      <p:pic>
        <p:nvPicPr>
          <p:cNvPr id="5124" name="Picture 4" descr="Diapositiv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250825" y="2565400"/>
            <a:ext cx="576263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HN"/>
          </a:p>
        </p:txBody>
      </p:sp>
      <p:sp>
        <p:nvSpPr>
          <p:cNvPr id="6" name="5 Elipse"/>
          <p:cNvSpPr/>
          <p:nvPr/>
        </p:nvSpPr>
        <p:spPr>
          <a:xfrm>
            <a:off x="250825" y="3716338"/>
            <a:ext cx="576263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HN"/>
          </a:p>
        </p:txBody>
      </p:sp>
      <p:sp>
        <p:nvSpPr>
          <p:cNvPr id="7" name="6 Elipse"/>
          <p:cNvSpPr/>
          <p:nvPr/>
        </p:nvSpPr>
        <p:spPr>
          <a:xfrm>
            <a:off x="4932363" y="3284538"/>
            <a:ext cx="576262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HN"/>
          </a:p>
        </p:txBody>
      </p:sp>
      <p:cxnSp>
        <p:nvCxnSpPr>
          <p:cNvPr id="9" name="8 Conector recto"/>
          <p:cNvCxnSpPr/>
          <p:nvPr/>
        </p:nvCxnSpPr>
        <p:spPr>
          <a:xfrm>
            <a:off x="900113" y="3068638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700338" y="3068638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1 CuadroTexto"/>
          <p:cNvSpPr txBox="1">
            <a:spLocks noChangeArrowheads="1"/>
          </p:cNvSpPr>
          <p:nvPr/>
        </p:nvSpPr>
        <p:spPr bwMode="auto">
          <a:xfrm>
            <a:off x="2381250" y="1412875"/>
            <a:ext cx="507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HN" altLang="es-HN" sz="1800" b="1"/>
              <a:t>Requisitos iniciales para realizar propuestas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117000" y="6093296"/>
            <a:ext cx="3815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100" b="1" dirty="0"/>
              <a:t>9. </a:t>
            </a:r>
            <a:r>
              <a:rPr lang="es-HN" sz="2000" b="1" dirty="0"/>
              <a:t>Investigación en centrales de riesgo.</a:t>
            </a:r>
          </a:p>
        </p:txBody>
      </p:sp>
      <p:sp>
        <p:nvSpPr>
          <p:cNvPr id="3" name="2 Elipse"/>
          <p:cNvSpPr/>
          <p:nvPr/>
        </p:nvSpPr>
        <p:spPr>
          <a:xfrm>
            <a:off x="5076825" y="6093296"/>
            <a:ext cx="4318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3709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091B24-D7B6-4B67-B571-5894FA6B7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7384"/>
            <a:ext cx="7605464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4F45E30F-74E2-4939-A563-AA40DB1E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35360"/>
          </a:xfrm>
          <a:solidFill>
            <a:srgbClr val="009900"/>
          </a:solidFill>
        </p:spPr>
        <p:txBody>
          <a:bodyPr>
            <a:normAutofit/>
          </a:bodyPr>
          <a:lstStyle/>
          <a:p>
            <a:r>
              <a:rPr lang="es-HN" sz="4800" dirty="0">
                <a:solidFill>
                  <a:schemeClr val="bg1"/>
                </a:solidFill>
              </a:rPr>
              <a:t>Ventajas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A01B45-F7C6-4289-9078-917C723A4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56" y="2708217"/>
            <a:ext cx="3563888" cy="2309399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16F399E3-9247-4221-8567-C9C131C81C21}"/>
              </a:ext>
            </a:extLst>
          </p:cNvPr>
          <p:cNvGrpSpPr/>
          <p:nvPr/>
        </p:nvGrpSpPr>
        <p:grpSpPr>
          <a:xfrm>
            <a:off x="323528" y="1458731"/>
            <a:ext cx="3713398" cy="1258891"/>
            <a:chOff x="2076758" y="1832608"/>
            <a:chExt cx="3713398" cy="1258891"/>
          </a:xfrm>
        </p:grpSpPr>
        <p:sp>
          <p:nvSpPr>
            <p:cNvPr id="10" name="Rectangle 31">
              <a:extLst>
                <a:ext uri="{FF2B5EF4-FFF2-40B4-BE49-F238E27FC236}">
                  <a16:creationId xmlns:a16="http://schemas.microsoft.com/office/drawing/2014/main" id="{C69A4C72-BA04-47D2-AC9C-5E0B968B1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758" y="1833521"/>
              <a:ext cx="3067405" cy="9430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FCB81871-E7CE-445B-AD0D-D6B02318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522" y="1832608"/>
              <a:ext cx="651634" cy="1258891"/>
            </a:xfrm>
            <a:custGeom>
              <a:avLst/>
              <a:gdLst>
                <a:gd name="T0" fmla="*/ 0 w 657"/>
                <a:gd name="T1" fmla="*/ 0 h 1096"/>
                <a:gd name="T2" fmla="*/ 657 w 657"/>
                <a:gd name="T3" fmla="*/ 1015 h 1096"/>
                <a:gd name="T4" fmla="*/ 572 w 657"/>
                <a:gd name="T5" fmla="*/ 1096 h 1096"/>
                <a:gd name="T6" fmla="*/ 0 w 657"/>
                <a:gd name="T7" fmla="*/ 821 h 1096"/>
                <a:gd name="T8" fmla="*/ 0 w 657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6">
                  <a:moveTo>
                    <a:pt x="0" y="0"/>
                  </a:moveTo>
                  <a:lnTo>
                    <a:pt x="657" y="1015"/>
                  </a:lnTo>
                  <a:lnTo>
                    <a:pt x="572" y="1096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BBAFF4-BC0A-496F-A139-210B369D4ED7}"/>
              </a:ext>
            </a:extLst>
          </p:cNvPr>
          <p:cNvSpPr/>
          <p:nvPr/>
        </p:nvSpPr>
        <p:spPr>
          <a:xfrm>
            <a:off x="707589" y="1620488"/>
            <a:ext cx="2587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HN" dirty="0"/>
              <a:t>1. Cuotas adecuadas a su </a:t>
            </a:r>
          </a:p>
          <a:p>
            <a:pPr algn="just"/>
            <a:r>
              <a:rPr lang="es-HN" dirty="0"/>
              <a:t>presupuesto.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2E5CB15F-F171-4E0B-8203-5BC42CD2A2B8}"/>
              </a:ext>
            </a:extLst>
          </p:cNvPr>
          <p:cNvGrpSpPr/>
          <p:nvPr/>
        </p:nvGrpSpPr>
        <p:grpSpPr>
          <a:xfrm>
            <a:off x="101000" y="2557615"/>
            <a:ext cx="3174504" cy="792110"/>
            <a:chOff x="2076758" y="3249400"/>
            <a:chExt cx="3770088" cy="940722"/>
          </a:xfrm>
        </p:grpSpPr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6F934CCD-986C-4CA1-A76F-B0EC048E3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758" y="3249400"/>
              <a:ext cx="3067406" cy="9407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DF12DC21-5E62-4AF0-A724-924482ED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638" y="3249400"/>
              <a:ext cx="709208" cy="940722"/>
            </a:xfrm>
            <a:custGeom>
              <a:avLst/>
              <a:gdLst>
                <a:gd name="T0" fmla="*/ 0 w 440"/>
                <a:gd name="T1" fmla="*/ 0 h 819"/>
                <a:gd name="T2" fmla="*/ 440 w 440"/>
                <a:gd name="T3" fmla="*/ 355 h 819"/>
                <a:gd name="T4" fmla="*/ 440 w 440"/>
                <a:gd name="T5" fmla="*/ 511 h 819"/>
                <a:gd name="T6" fmla="*/ 0 w 440"/>
                <a:gd name="T7" fmla="*/ 819 h 819"/>
                <a:gd name="T8" fmla="*/ 0 w 440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819">
                  <a:moveTo>
                    <a:pt x="0" y="0"/>
                  </a:moveTo>
                  <a:lnTo>
                    <a:pt x="440" y="355"/>
                  </a:lnTo>
                  <a:lnTo>
                    <a:pt x="440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219B5EA-864E-4575-B720-5F8C1A45288E}"/>
              </a:ext>
            </a:extLst>
          </p:cNvPr>
          <p:cNvSpPr/>
          <p:nvPr/>
        </p:nvSpPr>
        <p:spPr>
          <a:xfrm>
            <a:off x="148840" y="2630504"/>
            <a:ext cx="260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HN" dirty="0"/>
              <a:t>2. Condiciones crediticias </a:t>
            </a:r>
          </a:p>
          <a:p>
            <a:pPr algn="just"/>
            <a:r>
              <a:rPr lang="es-HN" dirty="0"/>
              <a:t>competitivas.</a:t>
            </a: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CDA28026-7A1A-4739-B3BF-69A5084E924D}"/>
              </a:ext>
            </a:extLst>
          </p:cNvPr>
          <p:cNvGrpSpPr/>
          <p:nvPr/>
        </p:nvGrpSpPr>
        <p:grpSpPr>
          <a:xfrm>
            <a:off x="212062" y="3582388"/>
            <a:ext cx="2739056" cy="683456"/>
            <a:chOff x="2076758" y="3249400"/>
            <a:chExt cx="3770088" cy="940722"/>
          </a:xfrm>
          <a:solidFill>
            <a:srgbClr val="0070C0"/>
          </a:solidFill>
        </p:grpSpPr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A500D64C-89B2-457A-BC9C-2030F1EE0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758" y="3249400"/>
              <a:ext cx="3067406" cy="9407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71A642F1-163C-4B4C-B746-86984DFBA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638" y="3249400"/>
              <a:ext cx="709208" cy="940722"/>
            </a:xfrm>
            <a:custGeom>
              <a:avLst/>
              <a:gdLst>
                <a:gd name="T0" fmla="*/ 0 w 440"/>
                <a:gd name="T1" fmla="*/ 0 h 819"/>
                <a:gd name="T2" fmla="*/ 440 w 440"/>
                <a:gd name="T3" fmla="*/ 355 h 819"/>
                <a:gd name="T4" fmla="*/ 440 w 440"/>
                <a:gd name="T5" fmla="*/ 511 h 819"/>
                <a:gd name="T6" fmla="*/ 0 w 440"/>
                <a:gd name="T7" fmla="*/ 819 h 819"/>
                <a:gd name="T8" fmla="*/ 0 w 440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819">
                  <a:moveTo>
                    <a:pt x="0" y="0"/>
                  </a:moveTo>
                  <a:lnTo>
                    <a:pt x="440" y="355"/>
                  </a:lnTo>
                  <a:lnTo>
                    <a:pt x="440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279C7E7-7C28-45B7-85DD-97A06833F455}"/>
              </a:ext>
            </a:extLst>
          </p:cNvPr>
          <p:cNvSpPr/>
          <p:nvPr/>
        </p:nvSpPr>
        <p:spPr>
          <a:xfrm>
            <a:off x="224844" y="3739450"/>
            <a:ext cx="225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HN" dirty="0"/>
              <a:t>3. Agilidad en trámite.</a:t>
            </a:r>
          </a:p>
        </p:txBody>
      </p:sp>
      <p:sp>
        <p:nvSpPr>
          <p:cNvPr id="24" name="Freeform 473">
            <a:extLst>
              <a:ext uri="{FF2B5EF4-FFF2-40B4-BE49-F238E27FC236}">
                <a16:creationId xmlns:a16="http://schemas.microsoft.com/office/drawing/2014/main" id="{1FD37EA6-1B86-420E-A63D-3A9D05DADBF0}"/>
              </a:ext>
            </a:extLst>
          </p:cNvPr>
          <p:cNvSpPr>
            <a:spLocks noEditPoints="1"/>
          </p:cNvSpPr>
          <p:nvPr/>
        </p:nvSpPr>
        <p:spPr bwMode="auto">
          <a:xfrm>
            <a:off x="3925827" y="2611115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6D0DFC93-719D-4D33-9E70-21A774E5CECB}"/>
              </a:ext>
            </a:extLst>
          </p:cNvPr>
          <p:cNvGrpSpPr/>
          <p:nvPr/>
        </p:nvGrpSpPr>
        <p:grpSpPr>
          <a:xfrm>
            <a:off x="103745" y="4422906"/>
            <a:ext cx="2830248" cy="706210"/>
            <a:chOff x="2076758" y="3249400"/>
            <a:chExt cx="3770088" cy="940722"/>
          </a:xfrm>
        </p:grpSpPr>
        <p:sp>
          <p:nvSpPr>
            <p:cNvPr id="26" name="Rectangle 39">
              <a:extLst>
                <a:ext uri="{FF2B5EF4-FFF2-40B4-BE49-F238E27FC236}">
                  <a16:creationId xmlns:a16="http://schemas.microsoft.com/office/drawing/2014/main" id="{5E8C619F-9EEB-412C-B778-C1933DD7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758" y="3249400"/>
              <a:ext cx="3067406" cy="9407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7FCC29E8-4BEA-4947-AF64-48EFD7B1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638" y="3249400"/>
              <a:ext cx="709208" cy="940722"/>
            </a:xfrm>
            <a:custGeom>
              <a:avLst/>
              <a:gdLst>
                <a:gd name="T0" fmla="*/ 0 w 440"/>
                <a:gd name="T1" fmla="*/ 0 h 819"/>
                <a:gd name="T2" fmla="*/ 440 w 440"/>
                <a:gd name="T3" fmla="*/ 355 h 819"/>
                <a:gd name="T4" fmla="*/ 440 w 440"/>
                <a:gd name="T5" fmla="*/ 511 h 819"/>
                <a:gd name="T6" fmla="*/ 0 w 440"/>
                <a:gd name="T7" fmla="*/ 819 h 819"/>
                <a:gd name="T8" fmla="*/ 0 w 440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819">
                  <a:moveTo>
                    <a:pt x="0" y="0"/>
                  </a:moveTo>
                  <a:lnTo>
                    <a:pt x="440" y="355"/>
                  </a:lnTo>
                  <a:lnTo>
                    <a:pt x="440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6EA404D-4FB7-48DA-813E-A3C59BB17BC1}"/>
              </a:ext>
            </a:extLst>
          </p:cNvPr>
          <p:cNvSpPr/>
          <p:nvPr/>
        </p:nvSpPr>
        <p:spPr>
          <a:xfrm>
            <a:off x="101000" y="4468387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dirty="0"/>
              <a:t>4. Los intereses se calculan </a:t>
            </a:r>
          </a:p>
          <a:p>
            <a:pPr algn="just"/>
            <a:r>
              <a:rPr lang="es-HN" dirty="0"/>
              <a:t>sobre saldos mensuales. </a:t>
            </a: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2644DD96-1EA5-4C05-852B-2D3310991758}"/>
              </a:ext>
            </a:extLst>
          </p:cNvPr>
          <p:cNvGrpSpPr/>
          <p:nvPr/>
        </p:nvGrpSpPr>
        <p:grpSpPr>
          <a:xfrm>
            <a:off x="122698" y="5122437"/>
            <a:ext cx="3708033" cy="1258891"/>
            <a:chOff x="2076758" y="4304592"/>
            <a:chExt cx="3708033" cy="1258891"/>
          </a:xfrm>
        </p:grpSpPr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D1C717CD-C6A8-41A5-91C9-C546ADCEF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758" y="4620463"/>
              <a:ext cx="3067405" cy="9430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67FF4C15-5990-4139-963C-1D77A9C3A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157" y="4304592"/>
              <a:ext cx="651634" cy="1258891"/>
            </a:xfrm>
            <a:custGeom>
              <a:avLst/>
              <a:gdLst>
                <a:gd name="T0" fmla="*/ 0 w 657"/>
                <a:gd name="T1" fmla="*/ 1096 h 1096"/>
                <a:gd name="T2" fmla="*/ 657 w 657"/>
                <a:gd name="T3" fmla="*/ 83 h 1096"/>
                <a:gd name="T4" fmla="*/ 572 w 657"/>
                <a:gd name="T5" fmla="*/ 0 h 1096"/>
                <a:gd name="T6" fmla="*/ 0 w 657"/>
                <a:gd name="T7" fmla="*/ 275 h 1096"/>
                <a:gd name="T8" fmla="*/ 0 w 657"/>
                <a:gd name="T9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6">
                  <a:moveTo>
                    <a:pt x="0" y="1096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4CE1D87-E1FB-4847-BFE9-9CC01EA7C530}"/>
              </a:ext>
            </a:extLst>
          </p:cNvPr>
          <p:cNvSpPr/>
          <p:nvPr/>
        </p:nvSpPr>
        <p:spPr>
          <a:xfrm>
            <a:off x="259011" y="5586652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HN" dirty="0"/>
              <a:t>5. Crédito extendido a nivel </a:t>
            </a:r>
          </a:p>
          <a:p>
            <a:pPr algn="just"/>
            <a:r>
              <a:rPr lang="es-HN" dirty="0"/>
              <a:t>nacional e internacional.</a:t>
            </a:r>
          </a:p>
        </p:txBody>
      </p:sp>
      <p:sp>
        <p:nvSpPr>
          <p:cNvPr id="33" name="Freeform 473">
            <a:extLst>
              <a:ext uri="{FF2B5EF4-FFF2-40B4-BE49-F238E27FC236}">
                <a16:creationId xmlns:a16="http://schemas.microsoft.com/office/drawing/2014/main" id="{28FF86F2-2304-46F7-A38C-DF0E71923490}"/>
              </a:ext>
            </a:extLst>
          </p:cNvPr>
          <p:cNvSpPr>
            <a:spLocks noEditPoints="1"/>
          </p:cNvSpPr>
          <p:nvPr/>
        </p:nvSpPr>
        <p:spPr bwMode="auto">
          <a:xfrm>
            <a:off x="3739704" y="4973826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59E787D5-C12C-406C-B27F-8FA813AAC60E}"/>
              </a:ext>
            </a:extLst>
          </p:cNvPr>
          <p:cNvGrpSpPr/>
          <p:nvPr/>
        </p:nvGrpSpPr>
        <p:grpSpPr>
          <a:xfrm>
            <a:off x="5077097" y="1458730"/>
            <a:ext cx="3798952" cy="1258891"/>
            <a:chOff x="6400718" y="1832608"/>
            <a:chExt cx="3798952" cy="1258891"/>
          </a:xfrm>
        </p:grpSpPr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7D58658-A5F4-4CA5-8F75-C72E3E9B3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352" y="1833521"/>
              <a:ext cx="3147318" cy="9430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6906174-5022-4F0D-915F-2DFF882B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718" y="1832608"/>
              <a:ext cx="651634" cy="1258891"/>
            </a:xfrm>
            <a:custGeom>
              <a:avLst/>
              <a:gdLst>
                <a:gd name="T0" fmla="*/ 657 w 657"/>
                <a:gd name="T1" fmla="*/ 0 h 1096"/>
                <a:gd name="T2" fmla="*/ 0 w 657"/>
                <a:gd name="T3" fmla="*/ 1015 h 1096"/>
                <a:gd name="T4" fmla="*/ 85 w 657"/>
                <a:gd name="T5" fmla="*/ 1096 h 1096"/>
                <a:gd name="T6" fmla="*/ 657 w 657"/>
                <a:gd name="T7" fmla="*/ 821 h 1096"/>
                <a:gd name="T8" fmla="*/ 657 w 657"/>
                <a:gd name="T9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6">
                  <a:moveTo>
                    <a:pt x="657" y="0"/>
                  </a:moveTo>
                  <a:lnTo>
                    <a:pt x="0" y="1015"/>
                  </a:lnTo>
                  <a:lnTo>
                    <a:pt x="85" y="1096"/>
                  </a:lnTo>
                  <a:lnTo>
                    <a:pt x="657" y="821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84491F6-E042-44B0-A88D-5CD7C3986BB0}"/>
              </a:ext>
            </a:extLst>
          </p:cNvPr>
          <p:cNvSpPr/>
          <p:nvPr/>
        </p:nvSpPr>
        <p:spPr>
          <a:xfrm>
            <a:off x="5911855" y="1616400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dirty="0"/>
              <a:t>6. Cubrimos saldos vencidos </a:t>
            </a:r>
          </a:p>
          <a:p>
            <a:r>
              <a:rPr lang="es-HN" dirty="0"/>
              <a:t>de 2 trimestres. </a:t>
            </a:r>
          </a:p>
        </p:txBody>
      </p:sp>
      <p:sp>
        <p:nvSpPr>
          <p:cNvPr id="38" name="Freeform 473">
            <a:extLst>
              <a:ext uri="{FF2B5EF4-FFF2-40B4-BE49-F238E27FC236}">
                <a16:creationId xmlns:a16="http://schemas.microsoft.com/office/drawing/2014/main" id="{A23B112E-6F07-44DB-BBFD-A1A141505E50}"/>
              </a:ext>
            </a:extLst>
          </p:cNvPr>
          <p:cNvSpPr>
            <a:spLocks noEditPoints="1"/>
          </p:cNvSpPr>
          <p:nvPr/>
        </p:nvSpPr>
        <p:spPr bwMode="auto">
          <a:xfrm>
            <a:off x="4900556" y="2617561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860BFBF6-E48B-4F29-BFEF-59479D7A9800}"/>
              </a:ext>
            </a:extLst>
          </p:cNvPr>
          <p:cNvGrpSpPr/>
          <p:nvPr/>
        </p:nvGrpSpPr>
        <p:grpSpPr>
          <a:xfrm>
            <a:off x="5804132" y="2588105"/>
            <a:ext cx="3177826" cy="775541"/>
            <a:chOff x="6345003" y="3249400"/>
            <a:chExt cx="3854666" cy="940722"/>
          </a:xfrm>
        </p:grpSpPr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46719BE7-A116-4CCF-BE32-E253C4B94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376" y="3249400"/>
              <a:ext cx="3150293" cy="9407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C512B6F5-5075-42DB-B8EB-1D707E8C8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003" y="3249400"/>
              <a:ext cx="704373" cy="940722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50B6DB0-4027-4274-B0ED-6A00AA1616EE}"/>
              </a:ext>
            </a:extLst>
          </p:cNvPr>
          <p:cNvSpPr/>
          <p:nvPr/>
        </p:nvSpPr>
        <p:spPr>
          <a:xfrm>
            <a:off x="6388193" y="2652709"/>
            <a:ext cx="270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dirty="0"/>
              <a:t>7. Descuentos/beca en los </a:t>
            </a:r>
          </a:p>
          <a:p>
            <a:r>
              <a:rPr lang="es-HN" dirty="0"/>
              <a:t>centros universitarios.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73C98976-2B09-4774-8A44-1AD9CCDAD0D9}"/>
              </a:ext>
            </a:extLst>
          </p:cNvPr>
          <p:cNvGrpSpPr/>
          <p:nvPr/>
        </p:nvGrpSpPr>
        <p:grpSpPr>
          <a:xfrm>
            <a:off x="6160584" y="3560317"/>
            <a:ext cx="2800503" cy="683456"/>
            <a:chOff x="6345003" y="3249400"/>
            <a:chExt cx="3854666" cy="940722"/>
          </a:xfrm>
          <a:solidFill>
            <a:schemeClr val="tx2"/>
          </a:solidFill>
        </p:grpSpPr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5021A799-DF26-4102-AC0B-F6EC7D40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376" y="3249400"/>
              <a:ext cx="3150293" cy="9407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C8EDAAA-B6AE-409A-B339-62938E16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003" y="3249400"/>
              <a:ext cx="704373" cy="940722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6011706-6702-4B47-9174-80DE504A92A6}"/>
              </a:ext>
            </a:extLst>
          </p:cNvPr>
          <p:cNvSpPr/>
          <p:nvPr/>
        </p:nvSpPr>
        <p:spPr>
          <a:xfrm>
            <a:off x="6332246" y="3717379"/>
            <a:ext cx="27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/>
              <a:t>8. Atención personalizada. </a:t>
            </a:r>
          </a:p>
        </p:txBody>
      </p:sp>
      <p:grpSp>
        <p:nvGrpSpPr>
          <p:cNvPr id="47" name="Group 16">
            <a:extLst>
              <a:ext uri="{FF2B5EF4-FFF2-40B4-BE49-F238E27FC236}">
                <a16:creationId xmlns:a16="http://schemas.microsoft.com/office/drawing/2014/main" id="{749AA5D3-2313-4C10-B05D-FAE016FA3833}"/>
              </a:ext>
            </a:extLst>
          </p:cNvPr>
          <p:cNvGrpSpPr/>
          <p:nvPr/>
        </p:nvGrpSpPr>
        <p:grpSpPr>
          <a:xfrm>
            <a:off x="6300431" y="4386794"/>
            <a:ext cx="2800503" cy="884253"/>
            <a:chOff x="6345003" y="3249400"/>
            <a:chExt cx="3854666" cy="940722"/>
          </a:xfrm>
        </p:grpSpPr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527AD88A-E71D-4566-979C-D89F87BFF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376" y="3249400"/>
              <a:ext cx="3150293" cy="9407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54C7421-71AC-4473-9513-6BEDFF0C3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003" y="3249400"/>
              <a:ext cx="704373" cy="940722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B6C38E6-AEF3-47CE-BF80-223C07E9F91B}"/>
              </a:ext>
            </a:extLst>
          </p:cNvPr>
          <p:cNvSpPr/>
          <p:nvPr/>
        </p:nvSpPr>
        <p:spPr>
          <a:xfrm>
            <a:off x="6737518" y="4347718"/>
            <a:ext cx="3240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dirty="0"/>
              <a:t>9. Monto de </a:t>
            </a:r>
          </a:p>
          <a:p>
            <a:r>
              <a:rPr lang="es-HN" dirty="0"/>
              <a:t>financiamiento hasta de L1millón. </a:t>
            </a:r>
          </a:p>
        </p:txBody>
      </p:sp>
      <p:grpSp>
        <p:nvGrpSpPr>
          <p:cNvPr id="51" name="Group 10">
            <a:extLst>
              <a:ext uri="{FF2B5EF4-FFF2-40B4-BE49-F238E27FC236}">
                <a16:creationId xmlns:a16="http://schemas.microsoft.com/office/drawing/2014/main" id="{C1273925-C2D1-4383-9392-FE925BA83F7B}"/>
              </a:ext>
            </a:extLst>
          </p:cNvPr>
          <p:cNvGrpSpPr/>
          <p:nvPr/>
        </p:nvGrpSpPr>
        <p:grpSpPr>
          <a:xfrm>
            <a:off x="5148344" y="5121561"/>
            <a:ext cx="3798951" cy="1258891"/>
            <a:chOff x="6400718" y="4304592"/>
            <a:chExt cx="3798951" cy="1258891"/>
          </a:xfrm>
        </p:grpSpPr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id="{43967FE0-64B4-4CD7-B6F5-D17ACDD8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376" y="4620463"/>
              <a:ext cx="3150293" cy="9430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F2063F7F-3074-49F0-A7CE-043B2D5A2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718" y="4304592"/>
              <a:ext cx="649650" cy="1258891"/>
            </a:xfrm>
            <a:custGeom>
              <a:avLst/>
              <a:gdLst>
                <a:gd name="T0" fmla="*/ 655 w 655"/>
                <a:gd name="T1" fmla="*/ 1096 h 1096"/>
                <a:gd name="T2" fmla="*/ 0 w 655"/>
                <a:gd name="T3" fmla="*/ 83 h 1096"/>
                <a:gd name="T4" fmla="*/ 83 w 655"/>
                <a:gd name="T5" fmla="*/ 0 h 1096"/>
                <a:gd name="T6" fmla="*/ 655 w 655"/>
                <a:gd name="T7" fmla="*/ 275 h 1096"/>
                <a:gd name="T8" fmla="*/ 655 w 655"/>
                <a:gd name="T9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6">
                  <a:moveTo>
                    <a:pt x="655" y="1096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ángulo 53">
            <a:extLst>
              <a:ext uri="{FF2B5EF4-FFF2-40B4-BE49-F238E27FC236}">
                <a16:creationId xmlns:a16="http://schemas.microsoft.com/office/drawing/2014/main" id="{E61F035F-1A95-408A-9DF1-7CAD03EFDE03}"/>
              </a:ext>
            </a:extLst>
          </p:cNvPr>
          <p:cNvSpPr/>
          <p:nvPr/>
        </p:nvSpPr>
        <p:spPr>
          <a:xfrm>
            <a:off x="6030862" y="5586652"/>
            <a:ext cx="278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/>
              <a:t>10. Apoyamos la carrera de </a:t>
            </a:r>
          </a:p>
          <a:p>
            <a:r>
              <a:rPr lang="es-HN" dirty="0"/>
              <a:t>tú elección. </a:t>
            </a:r>
          </a:p>
        </p:txBody>
      </p:sp>
      <p:sp>
        <p:nvSpPr>
          <p:cNvPr id="55" name="Freeform 473">
            <a:extLst>
              <a:ext uri="{FF2B5EF4-FFF2-40B4-BE49-F238E27FC236}">
                <a16:creationId xmlns:a16="http://schemas.microsoft.com/office/drawing/2014/main" id="{470C65A6-A543-49C7-9C35-32BD82C75F13}"/>
              </a:ext>
            </a:extLst>
          </p:cNvPr>
          <p:cNvSpPr>
            <a:spLocks noEditPoints="1"/>
          </p:cNvSpPr>
          <p:nvPr/>
        </p:nvSpPr>
        <p:spPr bwMode="auto">
          <a:xfrm>
            <a:off x="4942149" y="4966107"/>
            <a:ext cx="297222" cy="297222"/>
          </a:xfrm>
          <a:custGeom>
            <a:avLst/>
            <a:gdLst>
              <a:gd name="T0" fmla="*/ 20 w 41"/>
              <a:gd name="T1" fmla="*/ 41 h 41"/>
              <a:gd name="T2" fmla="*/ 0 w 41"/>
              <a:gd name="T3" fmla="*/ 21 h 41"/>
              <a:gd name="T4" fmla="*/ 20 w 41"/>
              <a:gd name="T5" fmla="*/ 0 h 41"/>
              <a:gd name="T6" fmla="*/ 41 w 41"/>
              <a:gd name="T7" fmla="*/ 21 h 41"/>
              <a:gd name="T8" fmla="*/ 20 w 41"/>
              <a:gd name="T9" fmla="*/ 41 h 41"/>
              <a:gd name="T10" fmla="*/ 6 w 41"/>
              <a:gd name="T11" fmla="*/ 21 h 41"/>
              <a:gd name="T12" fmla="*/ 20 w 41"/>
              <a:gd name="T13" fmla="*/ 35 h 41"/>
              <a:gd name="T14" fmla="*/ 35 w 41"/>
              <a:gd name="T15" fmla="*/ 21 h 41"/>
              <a:gd name="T16" fmla="*/ 20 w 41"/>
              <a:gd name="T17" fmla="*/ 6 h 41"/>
              <a:gd name="T18" fmla="*/ 6 w 41"/>
              <a:gd name="T19" fmla="*/ 21 h 41"/>
              <a:gd name="T20" fmla="*/ 20 w 41"/>
              <a:gd name="T21" fmla="*/ 28 h 41"/>
              <a:gd name="T22" fmla="*/ 13 w 41"/>
              <a:gd name="T23" fmla="*/ 21 h 41"/>
              <a:gd name="T24" fmla="*/ 20 w 41"/>
              <a:gd name="T25" fmla="*/ 14 h 41"/>
              <a:gd name="T26" fmla="*/ 27 w 41"/>
              <a:gd name="T27" fmla="*/ 21 h 41"/>
              <a:gd name="T28" fmla="*/ 20 w 41"/>
              <a:gd name="T29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75158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8" grpId="0" animBg="1"/>
      <p:bldP spid="5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12229</TotalTime>
  <Words>286</Words>
  <Application>Microsoft Office PowerPoint</Application>
  <PresentationFormat>Presentación en pantalla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Broadway</vt:lpstr>
      <vt:lpstr>Calibri</vt:lpstr>
      <vt:lpstr>Calibri Light</vt:lpstr>
      <vt:lpstr>Papyrus</vt:lpstr>
      <vt:lpstr>Vivaldi</vt:lpstr>
      <vt:lpstr>Wingdings</vt:lpstr>
      <vt:lpstr>Tema de Office</vt:lpstr>
      <vt:lpstr>Fundación CREHO</vt:lpstr>
      <vt:lpstr>Presentación de PowerPoint</vt:lpstr>
      <vt:lpstr>Presentación de PowerPoint</vt:lpstr>
      <vt:lpstr>Nuestros Productos de crédito: </vt:lpstr>
      <vt:lpstr>Nuestros Programas: </vt:lpstr>
      <vt:lpstr>Presentación de PowerPoint</vt:lpstr>
      <vt:lpstr>Presentación de PowerPoint</vt:lpstr>
      <vt:lpstr>Presentación de PowerPoint</vt:lpstr>
      <vt:lpstr>Ventajas </vt:lpstr>
      <vt:lpstr>Presentación de PowerPoint</vt:lpstr>
      <vt:lpstr>Presentación de PowerPoint</vt:lpstr>
      <vt:lpstr>Fundación CREHO</vt:lpstr>
    </vt:vector>
  </TitlesOfParts>
  <Company>Fundacion Creho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Mayte Portillo</dc:creator>
  <cp:lastModifiedBy>Karla Ponce</cp:lastModifiedBy>
  <cp:revision>520</cp:revision>
  <cp:lastPrinted>2014-02-13T19:22:49Z</cp:lastPrinted>
  <dcterms:created xsi:type="dcterms:W3CDTF">2010-05-31T20:24:53Z</dcterms:created>
  <dcterms:modified xsi:type="dcterms:W3CDTF">2022-11-08T17:10:40Z</dcterms:modified>
</cp:coreProperties>
</file>